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C77"/>
    <a:srgbClr val="457E14"/>
    <a:srgbClr val="2F2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60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4786" y="6176822"/>
            <a:ext cx="3206492" cy="42508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1155" y="724081"/>
            <a:ext cx="6983874" cy="2005300"/>
          </a:xfrm>
        </p:spPr>
        <p:txBody>
          <a:bodyPr/>
          <a:lstStyle>
            <a:lvl1pPr>
              <a:defRPr>
                <a:solidFill>
                  <a:srgbClr val="457E14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964786" y="6176822"/>
            <a:ext cx="3206492" cy="42508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865" y="202715"/>
            <a:ext cx="3749964" cy="124013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57E14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333743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149680"/>
            <a:ext cx="8159750" cy="73539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42913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10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Luke 4:14-30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Setting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the Story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b="1" dirty="0"/>
              <a:t>And He came to Nazareth, where He had been brought up; and as was His custom, He entered the synagogue on </a:t>
            </a:r>
            <a:r>
              <a:rPr lang="en-US" b="1" dirty="0" smtClean="0"/>
              <a:t>the Sabbath</a:t>
            </a:r>
            <a:r>
              <a:rPr lang="en-US" b="1" dirty="0"/>
              <a:t>, and stood up to read</a:t>
            </a:r>
            <a:r>
              <a:rPr lang="en-US" b="1" dirty="0" smtClean="0"/>
              <a:t>.</a:t>
            </a:r>
          </a:p>
          <a:p>
            <a:pPr algn="l"/>
            <a:r>
              <a:rPr lang="en-US" b="1" i="1" dirty="0" smtClean="0"/>
              <a:t>Luke 4:16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Source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His Power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2"/>
            <a:ext cx="8211824" cy="33588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1900" b="1" dirty="0"/>
              <a:t>17</a:t>
            </a:r>
            <a:r>
              <a:rPr lang="en-US" b="1" dirty="0"/>
              <a:t> And the book of the prophet Isaiah was handed to Him. And He opened the book and found the place where it was written, </a:t>
            </a:r>
          </a:p>
          <a:p>
            <a:pPr algn="l"/>
            <a:endParaRPr lang="en-US" b="1" dirty="0"/>
          </a:p>
          <a:p>
            <a:pPr algn="l"/>
            <a:r>
              <a:rPr lang="en-US" sz="1900" b="1" dirty="0" smtClean="0"/>
              <a:t>18 </a:t>
            </a:r>
            <a:r>
              <a:rPr lang="en-US" b="1" dirty="0" smtClean="0"/>
              <a:t>“THE </a:t>
            </a:r>
            <a:r>
              <a:rPr lang="en-US" b="1" dirty="0"/>
              <a:t>SPIRIT OF THE LORD IS UPON ME,</a:t>
            </a:r>
          </a:p>
          <a:p>
            <a:pPr algn="l"/>
            <a:r>
              <a:rPr lang="en-US" b="1" dirty="0"/>
              <a:t>BECAUSE HE ANOINTED ME TO PREACH THE GOSPEL TO THE </a:t>
            </a:r>
            <a:r>
              <a:rPr lang="en-US" b="1" dirty="0" smtClean="0"/>
              <a:t>POOR. HE </a:t>
            </a:r>
            <a:r>
              <a:rPr lang="en-US" b="1" dirty="0"/>
              <a:t>HAS SENT ME TO PROCLAIM RELEASE TO THE CAPTIVES</a:t>
            </a:r>
            <a:r>
              <a:rPr lang="en-US" b="1" dirty="0" smtClean="0"/>
              <a:t>, AND </a:t>
            </a:r>
            <a:r>
              <a:rPr lang="en-US" b="1" dirty="0"/>
              <a:t>RECOVERY OF SIGHT TO THE BLIND</a:t>
            </a:r>
            <a:r>
              <a:rPr lang="en-US" b="1" dirty="0" smtClean="0"/>
              <a:t>, TO </a:t>
            </a:r>
            <a:r>
              <a:rPr lang="en-US" b="1" dirty="0"/>
              <a:t>SET FREE THOSE WHO ARE </a:t>
            </a:r>
            <a:r>
              <a:rPr lang="en-US" b="1" dirty="0" smtClean="0"/>
              <a:t>OPPRESSED,</a:t>
            </a:r>
          </a:p>
          <a:p>
            <a:pPr algn="l"/>
            <a:r>
              <a:rPr lang="en-US" b="1" i="1" dirty="0" smtClean="0"/>
              <a:t>Luke 4:17-18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4590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Source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His Power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1"/>
            <a:ext cx="8211824" cy="4005409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 smtClean="0"/>
              <a:t>1 The </a:t>
            </a:r>
            <a:r>
              <a:rPr lang="en-US" sz="1900" b="1" dirty="0"/>
              <a:t>Spirit of the Lord GOD is upon me,</a:t>
            </a:r>
          </a:p>
          <a:p>
            <a:pPr algn="l"/>
            <a:r>
              <a:rPr lang="en-US" sz="1900" b="1" dirty="0"/>
              <a:t>Because the LORD has anointed me</a:t>
            </a:r>
          </a:p>
          <a:p>
            <a:pPr algn="l"/>
            <a:r>
              <a:rPr lang="en-US" sz="1900" b="1" dirty="0"/>
              <a:t>To bring good news to the afflicted;</a:t>
            </a:r>
          </a:p>
          <a:p>
            <a:pPr algn="l"/>
            <a:r>
              <a:rPr lang="en-US" sz="1900" b="1" dirty="0"/>
              <a:t>He has sent me to bind up the brokenhearted,</a:t>
            </a:r>
          </a:p>
          <a:p>
            <a:pPr algn="l"/>
            <a:r>
              <a:rPr lang="en-US" sz="1900" b="1" dirty="0"/>
              <a:t>To proclaim liberty to captives</a:t>
            </a:r>
          </a:p>
          <a:p>
            <a:pPr algn="l"/>
            <a:r>
              <a:rPr lang="en-US" sz="1900" b="1" dirty="0"/>
              <a:t>And freedom to prisoners;</a:t>
            </a:r>
          </a:p>
          <a:p>
            <a:pPr algn="l"/>
            <a:r>
              <a:rPr lang="en-US" sz="1900" b="1" dirty="0" smtClean="0"/>
              <a:t>2 To </a:t>
            </a:r>
            <a:r>
              <a:rPr lang="en-US" sz="1900" b="1" dirty="0"/>
              <a:t>proclaim the favorable year of the LORD</a:t>
            </a:r>
          </a:p>
          <a:p>
            <a:pPr algn="l"/>
            <a:r>
              <a:rPr lang="en-US" sz="1900" b="1" dirty="0"/>
              <a:t>And the day of vengeance of our God;</a:t>
            </a:r>
          </a:p>
          <a:p>
            <a:pPr algn="l"/>
            <a:r>
              <a:rPr lang="en-US" sz="1900" b="1" dirty="0"/>
              <a:t>To comfort all who </a:t>
            </a:r>
            <a:r>
              <a:rPr lang="en-US" sz="1900" b="1" dirty="0" smtClean="0"/>
              <a:t>mourn,</a:t>
            </a:r>
            <a:endParaRPr lang="en-US" b="1" dirty="0" smtClean="0"/>
          </a:p>
          <a:p>
            <a:pPr algn="l"/>
            <a:r>
              <a:rPr lang="en-US" b="1" i="1" dirty="0" smtClean="0"/>
              <a:t>Isaiah 61:1-2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4820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Source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His Power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2"/>
            <a:ext cx="8211824" cy="335886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And He began to say to them, “Today this Scripture has been fulfilled in your hearing</a:t>
            </a:r>
            <a:r>
              <a:rPr lang="en-US" sz="3200" b="1" dirty="0" smtClean="0"/>
              <a:t>.”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b="1" i="1" dirty="0" smtClean="0"/>
              <a:t>Luke 4:21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59649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Substance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His Message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1"/>
            <a:ext cx="8211824" cy="39961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200" b="1" dirty="0" smtClean="0"/>
              <a:t>18 </a:t>
            </a:r>
            <a:r>
              <a:rPr lang="en-US" sz="3200" b="1" dirty="0" smtClean="0"/>
              <a:t>“</a:t>
            </a:r>
            <a:r>
              <a:rPr lang="en-US" sz="3200" b="1" dirty="0"/>
              <a:t>THE SPIRIT OF THE LORD IS UPON ME,</a:t>
            </a:r>
          </a:p>
          <a:p>
            <a:pPr algn="l"/>
            <a:r>
              <a:rPr lang="en-US" sz="3200" b="1" dirty="0"/>
              <a:t>BECAUSE HE ANOINTED ME TO PREACH THE GOSPEL TO THE POOR</a:t>
            </a:r>
            <a:r>
              <a:rPr lang="en-US" sz="3200" b="1" dirty="0" smtClean="0"/>
              <a:t>. HE </a:t>
            </a:r>
            <a:r>
              <a:rPr lang="en-US" sz="3200" b="1" dirty="0"/>
              <a:t>HAS SENT ME TO PROCLAIM RELEASE TO THE CAPTIVES</a:t>
            </a:r>
            <a:r>
              <a:rPr lang="en-US" sz="3200" b="1" dirty="0" smtClean="0"/>
              <a:t>, AND </a:t>
            </a:r>
            <a:r>
              <a:rPr lang="en-US" sz="3200" b="1" dirty="0"/>
              <a:t>RECOVERY OF SIGHT TO THE BLIND,</a:t>
            </a:r>
          </a:p>
          <a:p>
            <a:pPr algn="l"/>
            <a:r>
              <a:rPr lang="en-US" sz="3200" b="1" dirty="0"/>
              <a:t>TO SET FREE THOSE WHO ARE OPPRESSED</a:t>
            </a:r>
            <a:r>
              <a:rPr lang="en-US" sz="3200" b="1" dirty="0" smtClean="0"/>
              <a:t>,</a:t>
            </a:r>
          </a:p>
          <a:p>
            <a:pPr algn="l"/>
            <a:endParaRPr lang="en-US" sz="3200" b="1" dirty="0"/>
          </a:p>
          <a:p>
            <a:pPr algn="l"/>
            <a:r>
              <a:rPr lang="en-US" sz="1900" b="1" dirty="0" smtClean="0"/>
              <a:t>19 </a:t>
            </a:r>
            <a:r>
              <a:rPr lang="en-US" sz="3200" b="1" dirty="0" smtClean="0"/>
              <a:t>TO </a:t>
            </a:r>
            <a:r>
              <a:rPr lang="en-US" sz="3200" b="1" dirty="0"/>
              <a:t>PROCLAIM THE FAVORABLE YEAR OF THE LORD</a:t>
            </a:r>
            <a:r>
              <a:rPr lang="en-US" sz="3200" b="1" dirty="0" smtClean="0"/>
              <a:t>.”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b="1" i="1" dirty="0" smtClean="0"/>
              <a:t>Luke 4:18-19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2575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Substance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His Message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0"/>
            <a:ext cx="8211824" cy="41809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b="1" dirty="0"/>
              <a:t>31</a:t>
            </a:r>
            <a:r>
              <a:rPr lang="en-US" sz="2200" b="1" dirty="0"/>
              <a:t> So Jesus was saying to those Jews who had believed Him, “If you continue in My word, then you are truly disciples of Mine; </a:t>
            </a:r>
            <a:r>
              <a:rPr lang="en-US" sz="1400" b="1" dirty="0"/>
              <a:t>32</a:t>
            </a:r>
            <a:r>
              <a:rPr lang="en-US" sz="2200" b="1" dirty="0"/>
              <a:t> and you will know the truth, and the truth will make you free.” </a:t>
            </a:r>
            <a:r>
              <a:rPr lang="en-US" sz="1400" b="1" dirty="0"/>
              <a:t>33</a:t>
            </a:r>
            <a:r>
              <a:rPr lang="en-US" sz="2200" b="1" dirty="0"/>
              <a:t> They answered Him, “We are Abraham’s descendants and have never yet been enslaved to anyone; how is it that You say, ‘You will become free’?” </a:t>
            </a:r>
          </a:p>
          <a:p>
            <a:pPr algn="l"/>
            <a:r>
              <a:rPr lang="en-US" sz="2200" b="1" dirty="0"/>
              <a:t>    </a:t>
            </a:r>
            <a:r>
              <a:rPr lang="en-US" sz="1400" b="1" dirty="0"/>
              <a:t>34</a:t>
            </a:r>
            <a:r>
              <a:rPr lang="en-US" sz="2200" b="1" dirty="0"/>
              <a:t> Jesus answered them, “Truly, truly, I say to you, everyone who commits sin is the slave of sin. </a:t>
            </a:r>
            <a:r>
              <a:rPr lang="en-US" sz="1400" b="1" dirty="0"/>
              <a:t>35</a:t>
            </a:r>
            <a:r>
              <a:rPr lang="en-US" sz="2200" b="1" dirty="0"/>
              <a:t> The slave does not remain in the house forever; the son does remain forever. </a:t>
            </a:r>
            <a:r>
              <a:rPr lang="en-US" sz="1400" b="1" dirty="0"/>
              <a:t>36</a:t>
            </a:r>
            <a:r>
              <a:rPr lang="en-US" sz="2200" b="1" dirty="0"/>
              <a:t> So if the Son makes you free, you will be free </a:t>
            </a:r>
            <a:r>
              <a:rPr lang="en-US" sz="2200" b="1" dirty="0" smtClean="0"/>
              <a:t>indeed.</a:t>
            </a:r>
            <a:endParaRPr lang="en-US" sz="3200" b="1" dirty="0" smtClean="0"/>
          </a:p>
          <a:p>
            <a:pPr algn="l"/>
            <a:endParaRPr lang="en-US" sz="3200" b="1" dirty="0" smtClean="0"/>
          </a:p>
          <a:p>
            <a:pPr algn="l"/>
            <a:r>
              <a:rPr lang="en-US" b="1" i="1" dirty="0" smtClean="0"/>
              <a:t>John 8:31-36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7624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Substance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His Message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1"/>
            <a:ext cx="8211824" cy="344199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b="1" dirty="0" smtClean="0">
                <a:latin typeface="+mj-lt"/>
              </a:rPr>
              <a:t>He came to:</a:t>
            </a:r>
          </a:p>
          <a:p>
            <a:endParaRPr lang="en-US" sz="2000" b="1" dirty="0" smtClean="0">
              <a:latin typeface="+mj-lt"/>
            </a:endParaRPr>
          </a:p>
          <a:p>
            <a:pPr marL="457200" indent="-457200" algn="l">
              <a:buAutoNum type="arabicPlain"/>
            </a:pPr>
            <a:r>
              <a:rPr lang="en-US" sz="2000" b="1" dirty="0" smtClean="0">
                <a:latin typeface="+mj-lt"/>
              </a:rPr>
              <a:t>Preach the Gospel to the poor</a:t>
            </a:r>
          </a:p>
          <a:p>
            <a:pPr marL="514350" indent="-514350" algn="l">
              <a:buAutoNum type="arabicPlain"/>
            </a:pPr>
            <a:endParaRPr lang="en-US" sz="2000" b="1" dirty="0">
              <a:latin typeface="+mj-lt"/>
            </a:endParaRPr>
          </a:p>
          <a:p>
            <a:pPr marL="514350" indent="-514350" algn="l">
              <a:buAutoNum type="arabicPlain"/>
            </a:pPr>
            <a:r>
              <a:rPr lang="en-US" sz="2000" b="1" dirty="0" smtClean="0">
                <a:latin typeface="+mj-lt"/>
              </a:rPr>
              <a:t>Set the captives free</a:t>
            </a:r>
          </a:p>
          <a:p>
            <a:pPr marL="514350" indent="-514350" algn="l">
              <a:buAutoNum type="arabicPlain"/>
            </a:pPr>
            <a:endParaRPr lang="en-US" sz="2000" b="1" dirty="0">
              <a:latin typeface="+mj-lt"/>
            </a:endParaRPr>
          </a:p>
          <a:p>
            <a:pPr marL="514350" indent="-514350" algn="l">
              <a:buAutoNum type="arabicPlain"/>
            </a:pPr>
            <a:r>
              <a:rPr lang="en-US" sz="2000" b="1" dirty="0" smtClean="0">
                <a:latin typeface="+mj-lt"/>
              </a:rPr>
              <a:t>Give sight to the blind</a:t>
            </a:r>
          </a:p>
          <a:p>
            <a:pPr marL="514350" indent="-514350" algn="l">
              <a:buAutoNum type="arabicPlain"/>
            </a:pPr>
            <a:endParaRPr lang="en-US" sz="2000" b="1" dirty="0">
              <a:latin typeface="+mj-lt"/>
            </a:endParaRPr>
          </a:p>
          <a:p>
            <a:pPr marL="514350" indent="-514350" algn="l">
              <a:buAutoNum type="arabicPlain"/>
            </a:pPr>
            <a:r>
              <a:rPr lang="en-US" sz="2000" b="1" dirty="0" smtClean="0">
                <a:latin typeface="+mj-lt"/>
              </a:rPr>
              <a:t>Give freedom to those who are downtrodden</a:t>
            </a:r>
          </a:p>
          <a:p>
            <a:pPr marL="514350" indent="-514350" algn="l">
              <a:buAutoNum type="arabicPlain"/>
            </a:pPr>
            <a:endParaRPr lang="en-US" sz="2000" b="1" dirty="0">
              <a:latin typeface="+mj-lt"/>
            </a:endParaRPr>
          </a:p>
          <a:p>
            <a:pPr marL="514350" indent="-514350" algn="l">
              <a:buAutoNum type="arabicPlain"/>
            </a:pPr>
            <a:r>
              <a:rPr lang="en-US" sz="2000" b="1" dirty="0" smtClean="0">
                <a:latin typeface="+mj-lt"/>
              </a:rPr>
              <a:t>Proclaim the favorable year of the Lord</a:t>
            </a:r>
            <a:endParaRPr lang="en-US" sz="3200" b="1" dirty="0" smtClean="0"/>
          </a:p>
          <a:p>
            <a:pPr algn="l"/>
            <a:endParaRPr lang="en-US" sz="3200" b="1" dirty="0" smtClean="0"/>
          </a:p>
          <a:p>
            <a:pPr algn="l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82266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709" y="202715"/>
            <a:ext cx="6086764" cy="124013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The Sign</a:t>
            </a:r>
            <a:br>
              <a:rPr lang="en-US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of Truthfulness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1758082"/>
            <a:ext cx="8211824" cy="335886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b="1" dirty="0"/>
              <a:t>And all were speaking well of Him, and wondering at the gracious words which were falling from His lips; and they were saying, “Is this not Joseph’s son</a:t>
            </a:r>
            <a:r>
              <a:rPr lang="en-US" sz="3200" b="1" dirty="0" smtClean="0"/>
              <a:t>?”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b="1" i="1" dirty="0" smtClean="0"/>
              <a:t>Luke 4:22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46437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117</TotalTime>
  <Words>491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Adelle-Regular</vt:lpstr>
      <vt:lpstr>Apple Chancery</vt:lpstr>
      <vt:lpstr>Arial</vt:lpstr>
      <vt:lpstr>Georgia</vt:lpstr>
      <vt:lpstr>Default</vt:lpstr>
      <vt:lpstr>PowerPoint Presentation</vt:lpstr>
      <vt:lpstr>The Setting of the Story</vt:lpstr>
      <vt:lpstr>The Source of His Power</vt:lpstr>
      <vt:lpstr>The Source of His Power</vt:lpstr>
      <vt:lpstr>The Source of His Power</vt:lpstr>
      <vt:lpstr>The Substance of His Message</vt:lpstr>
      <vt:lpstr>The Substance of His Message</vt:lpstr>
      <vt:lpstr>The Substance of His Message</vt:lpstr>
      <vt:lpstr>The Sign of Truthfulness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Terry Patrick</cp:lastModifiedBy>
  <cp:revision>35</cp:revision>
  <dcterms:created xsi:type="dcterms:W3CDTF">2014-03-26T14:03:34Z</dcterms:created>
  <dcterms:modified xsi:type="dcterms:W3CDTF">2018-12-27T17:39:49Z</dcterms:modified>
</cp:coreProperties>
</file>